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3C52EF-8984-B72B-CB08-438328094A2E}" name="Jackie McGuire (Northumbria Healthcare)" initials="JM" userId="S::Jackie.McGuire@northumbria-healthcare.nhs.uk::4960346c-713e-4bf3-8fdb-ad064f805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85D70-67C0-40E2-A72E-73ED2FE1CA97}" v="1" dt="2026-03-17T14:07: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92" d="100"/>
          <a:sy n="92" d="100"/>
        </p:scale>
        <p:origin x="25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CF70-4D05-53F4-DDC1-73D747609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C187B-91C0-B18E-C617-3E6958192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31262-FCCA-DA23-1CD2-ABC90083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60CF-3111-1A2D-25B2-4367CF3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E0E6B-0476-6945-274E-55EC46D0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0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C80D-F7EE-AEB8-C4E1-A88E29DC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CAFDF-7CC1-8F14-CB8E-26415355F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CD80-C8B9-DFE7-E7E8-F3461E7A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9B38-6C65-9CAA-10E2-ABE889D7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02D9-EF99-D779-4B57-913F2E4A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FCA4B-B2AF-62DD-7E2E-373402714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474C1-A571-11A1-BB75-47AD86762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059D-935D-3E5B-D318-F4A314D4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66AF9-2E5C-75A6-04C7-1E5EF397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19695-B796-EB39-A9E3-FA8CA338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8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58AC-37DB-8F69-3C72-46D8554F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318D-F92F-D3E6-ABB2-7212B645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2C81-D248-F255-43B2-AB3632F5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D844-AC76-F179-E570-002F4B16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788F-CDFE-5C0D-8411-69FCF2CB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A7E-E254-5816-ACFA-1EB6D907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035A-441E-DBEE-4CBF-99A53FCB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0612-2F09-9162-8E24-A807BCB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123C-4CA1-D7D0-6E8F-3E7F3B54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1FB8-E0A4-5665-F23E-3A15851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0B99-1D64-A9DD-0EE4-3CAC27D5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B6DB-4254-3D20-3D36-F25B24F6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6C4C0-EF4F-F0FE-73BE-6BAB9425D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D18D4-9AA1-59A1-F179-889CEA61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B5829-9F7F-23AC-3334-7D5A8D3B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BD621-F2EF-B2FF-25D3-AD1E2A24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0BBC-33C5-56D8-DEFB-28890542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27827-A28F-C187-5902-1B65B115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E3ECE-B21F-139A-2570-A496C46F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693E1-6E05-94A5-0CF2-729BE1703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8B678-A670-8F4D-3C93-3D5837D35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0AD84-002E-E850-8B0B-0D79667E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78147-E747-004E-4C72-7CD7B50A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22587-D13A-7D0C-3705-C721BB02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0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4B3E-1E5F-B68F-443B-E29B8499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C764E-44CD-9DC8-DC26-060CA81E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4C18-0934-9CDC-A62E-F909B7CA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ACDD-78AA-EAA9-BCEC-6833A9A3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399B4-6C5C-6117-1112-E976B0BA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C4C6C-86EE-A9F9-75EC-62A955CA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0C2A3-219C-F718-A608-D1D6CDB0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6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F349-A033-439B-AB88-ADAB987D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E870-DB09-73A4-244F-0252A364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50C2-F57D-0323-5D7D-328B5DEAD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49480-56A7-DF31-596A-C301489D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234B-3E4F-67E8-ACB5-8758ADA9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CD95-91C3-95C6-39BB-9345B652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9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FAE0-1219-53BB-F1C6-A6421691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AF313-E48E-9EC4-65BB-25CE43BC7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C0AB-1DE6-A8AE-B95B-E24BBDD6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31E94-C952-B0B1-E0F8-2AC67364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DAF2E-B6D6-C888-D4BA-2E437C7F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8A80-AB28-DFFE-8D24-5D4A501F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8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31B29-9BF0-0254-29DD-87EA08FB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2CB3-ABC7-BB47-033F-736C2A6C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56FA5-2680-1C0D-92A9-582C0FDA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34A9-1EBD-44F8-AC6F-78D1D6ADAFCA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41A46-F842-712D-DA3D-6AE05FBAB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9BFF-3B98-81E4-DE76-604DDE938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0E7A-226A-4882-A250-41122D0EC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3CF8075-36D1-E7D1-B8D7-A900615A3CD6}"/>
              </a:ext>
            </a:extLst>
          </p:cNvPr>
          <p:cNvGrpSpPr/>
          <p:nvPr/>
        </p:nvGrpSpPr>
        <p:grpSpPr>
          <a:xfrm>
            <a:off x="2733368" y="-1"/>
            <a:ext cx="9132556" cy="2922945"/>
            <a:chOff x="2705170" y="269868"/>
            <a:chExt cx="4391610" cy="35927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0CD252-99A2-7CAF-77DB-9A938243468B}"/>
                </a:ext>
              </a:extLst>
            </p:cNvPr>
            <p:cNvGrpSpPr/>
            <p:nvPr/>
          </p:nvGrpSpPr>
          <p:grpSpPr>
            <a:xfrm>
              <a:off x="2705170" y="269868"/>
              <a:ext cx="4359643" cy="3592782"/>
              <a:chOff x="2300542" y="324906"/>
              <a:chExt cx="3795457" cy="365911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8DEC77-0A59-D04F-DB5A-11E5E328CCDB}"/>
                  </a:ext>
                </a:extLst>
              </p:cNvPr>
              <p:cNvSpPr/>
              <p:nvPr/>
            </p:nvSpPr>
            <p:spPr>
              <a:xfrm>
                <a:off x="2300542" y="324906"/>
                <a:ext cx="3795457" cy="51604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rogress, </a:t>
                </a:r>
                <a:r>
                  <a:rPr lang="en-GB" dirty="0">
                    <a:solidFill>
                      <a:prstClr val="white"/>
                    </a:solidFill>
                    <a:latin typeface="Calibri" panose="020F0502020204030204"/>
                  </a:rPr>
                  <a:t>celebrations and successes - 2025</a:t>
                </a:r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260B52-5DD7-82BD-5737-B44D9FBDC901}"/>
                  </a:ext>
                </a:extLst>
              </p:cNvPr>
              <p:cNvSpPr/>
              <p:nvPr/>
            </p:nvSpPr>
            <p:spPr>
              <a:xfrm>
                <a:off x="2300542" y="840954"/>
                <a:ext cx="3795456" cy="314306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5A0EEC-B4ED-BBDF-5909-6E7EFE3A67DF}"/>
                </a:ext>
              </a:extLst>
            </p:cNvPr>
            <p:cNvSpPr txBox="1"/>
            <p:nvPr/>
          </p:nvSpPr>
          <p:spPr>
            <a:xfrm>
              <a:off x="2723436" y="519813"/>
              <a:ext cx="4373344" cy="331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                                                                                                                                                                    </a:t>
              </a:r>
            </a:p>
            <a:p>
              <a:r>
                <a:rPr lang="en-GB" sz="1200" b="1" dirty="0"/>
                <a:t>Digital progress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Launch of new library management system – KOHA across the northeast.  Northumbria staff have been key to the success of this project working in partnership with colleagues across the region, the national team &amp; the supplier.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Repository – embedded showcase for Trust research. </a:t>
              </a:r>
            </a:p>
            <a:p>
              <a:r>
                <a:rPr lang="en-GB" sz="1200" b="1" dirty="0"/>
                <a:t>Support our Patients &amp; People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Libby – in partnership with Bright Charity an </a:t>
              </a:r>
              <a:r>
                <a:rPr lang="en-GB" sz="1200" dirty="0" err="1"/>
                <a:t>ebook</a:t>
              </a:r>
              <a:r>
                <a:rPr lang="en-GB" sz="1200" dirty="0"/>
                <a:t> &amp; audio book offer to all Trust staff &amp; students focusing on fiction &amp; HWB.  </a:t>
              </a:r>
              <a:endParaRPr lang="en-GB" sz="12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Book Club &amp; Reading Groups – the Northumbria Book Club continues to be successful in encouraging reading across the Trust &amp;  attracting new user groups &amp; several reading groups plus multiple copies of books which we share with other NE Trusts.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Patient library boxes at all sites for loan to wards.</a:t>
              </a:r>
            </a:p>
            <a:p>
              <a:r>
                <a:rPr lang="en-GB" sz="1200" b="1" dirty="0"/>
                <a:t>Innovate &amp; continuously improve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Pop-up libraries – now established at Cobalt &amp; The Hub.</a:t>
              </a:r>
            </a:p>
            <a:p>
              <a:r>
                <a:rPr lang="en-GB" sz="1200" b="1" dirty="0"/>
                <a:t>Grow our own &amp; keep them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2 x Band 4/5 Development Posts created with staff developing through a career plan from Band 3 to band 5 professional role.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A7FEE-DA4E-D017-9355-456B1B7AC473}"/>
              </a:ext>
            </a:extLst>
          </p:cNvPr>
          <p:cNvGrpSpPr/>
          <p:nvPr/>
        </p:nvGrpSpPr>
        <p:grpSpPr>
          <a:xfrm>
            <a:off x="2704874" y="2928660"/>
            <a:ext cx="9161052" cy="2560570"/>
            <a:chOff x="2744055" y="3444974"/>
            <a:chExt cx="4369000" cy="18707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668CF7-C68C-4369-18C8-89CD3BF43F42}"/>
                </a:ext>
              </a:extLst>
            </p:cNvPr>
            <p:cNvSpPr/>
            <p:nvPr/>
          </p:nvSpPr>
          <p:spPr>
            <a:xfrm>
              <a:off x="2747051" y="3517961"/>
              <a:ext cx="4359645" cy="17977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21B2F6-DA3B-B650-E9B3-F553A7274AEB}"/>
                </a:ext>
              </a:extLst>
            </p:cNvPr>
            <p:cNvSpPr/>
            <p:nvPr/>
          </p:nvSpPr>
          <p:spPr>
            <a:xfrm rot="10800000" flipV="1">
              <a:off x="2744055" y="3444974"/>
              <a:ext cx="4369000" cy="18452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 improvement plan - 2026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A8C409-1C30-0669-76B8-F6F133218FA0}"/>
              </a:ext>
            </a:extLst>
          </p:cNvPr>
          <p:cNvGrpSpPr/>
          <p:nvPr/>
        </p:nvGrpSpPr>
        <p:grpSpPr>
          <a:xfrm>
            <a:off x="2656431" y="5489230"/>
            <a:ext cx="9202443" cy="1796155"/>
            <a:chOff x="-8579791" y="4901026"/>
            <a:chExt cx="11607764" cy="39107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6996F2-EB95-495E-ADD6-49825EFCBE02}"/>
                </a:ext>
              </a:extLst>
            </p:cNvPr>
            <p:cNvSpPr/>
            <p:nvPr/>
          </p:nvSpPr>
          <p:spPr>
            <a:xfrm>
              <a:off x="-8527581" y="4901026"/>
              <a:ext cx="11555554" cy="6941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Summary – </a:t>
              </a:r>
              <a:r>
                <a:rPr kumimoji="0" lang="en-GB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 exciting year, full of innovation, change &amp; growth!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EFE117-E33D-6515-6232-00DD9E3F9234}"/>
                </a:ext>
              </a:extLst>
            </p:cNvPr>
            <p:cNvSpPr txBox="1"/>
            <p:nvPr/>
          </p:nvSpPr>
          <p:spPr>
            <a:xfrm>
              <a:off x="-8579791" y="5595212"/>
              <a:ext cx="11599840" cy="321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Our first full year at the Health &amp; Care Academy working with new staff groups more closely and a focus on academic skills training as well as the “traditional” library service offer.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Growth in many areas remains with an increase of library users, books loaned, clinical guidelines accessed and more staff and students attending inductions and training.</a:t>
              </a:r>
            </a:p>
            <a:p>
              <a:endParaRPr lang="en-GB" sz="1400" b="1" dirty="0"/>
            </a:p>
            <a:p>
              <a:endParaRPr lang="en-GB" sz="1400" dirty="0"/>
            </a:p>
            <a:p>
              <a:endParaRPr lang="en-GB" sz="1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038ADA-FB21-E14E-7508-346638F4B80A}"/>
              </a:ext>
            </a:extLst>
          </p:cNvPr>
          <p:cNvGrpSpPr/>
          <p:nvPr/>
        </p:nvGrpSpPr>
        <p:grpSpPr>
          <a:xfrm>
            <a:off x="172178" y="901357"/>
            <a:ext cx="2410122" cy="5167966"/>
            <a:chOff x="287380" y="262478"/>
            <a:chExt cx="2286630" cy="73376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BC102B6-5F85-6090-8DCD-8EE548E8315D}"/>
                </a:ext>
              </a:extLst>
            </p:cNvPr>
            <p:cNvGrpSpPr/>
            <p:nvPr/>
          </p:nvGrpSpPr>
          <p:grpSpPr>
            <a:xfrm>
              <a:off x="287380" y="262478"/>
              <a:ext cx="2286630" cy="7337676"/>
              <a:chOff x="287380" y="262478"/>
              <a:chExt cx="2286630" cy="733767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A336673-CD4B-7AFD-8DC7-2DD27C732E62}"/>
                  </a:ext>
                </a:extLst>
              </p:cNvPr>
              <p:cNvGrpSpPr/>
              <p:nvPr/>
            </p:nvGrpSpPr>
            <p:grpSpPr>
              <a:xfrm>
                <a:off x="287380" y="262478"/>
                <a:ext cx="2250591" cy="5061453"/>
                <a:chOff x="285856" y="312083"/>
                <a:chExt cx="1874701" cy="5011848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1B0A6A6-0FF8-FA0A-ADB6-863502CAB444}"/>
                    </a:ext>
                  </a:extLst>
                </p:cNvPr>
                <p:cNvGrpSpPr/>
                <p:nvPr/>
              </p:nvGrpSpPr>
              <p:grpSpPr>
                <a:xfrm>
                  <a:off x="285856" y="312083"/>
                  <a:ext cx="1856980" cy="5011848"/>
                  <a:chOff x="285856" y="312083"/>
                  <a:chExt cx="1856980" cy="5011848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BC433BE2-A6F5-4C52-ABDB-AFA024FA0518}"/>
                      </a:ext>
                    </a:extLst>
                  </p:cNvPr>
                  <p:cNvSpPr/>
                  <p:nvPr/>
                </p:nvSpPr>
                <p:spPr>
                  <a:xfrm>
                    <a:off x="287169" y="312083"/>
                    <a:ext cx="1855667" cy="5011848"/>
                  </a:xfrm>
                  <a:prstGeom prst="rect">
                    <a:avLst/>
                  </a:prstGeom>
                  <a:noFill/>
                  <a:ln w="285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D513B9D1-55C2-5BE9-690A-A1480B6C755C}"/>
                      </a:ext>
                    </a:extLst>
                  </p:cNvPr>
                  <p:cNvSpPr/>
                  <p:nvPr/>
                </p:nvSpPr>
                <p:spPr>
                  <a:xfrm>
                    <a:off x="285856" y="312083"/>
                    <a:ext cx="1855667" cy="336354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Professional area</a:t>
                    </a:r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1346469-1CA2-7BF9-5422-8413540570E6}"/>
                    </a:ext>
                  </a:extLst>
                </p:cNvPr>
                <p:cNvSpPr/>
                <p:nvPr/>
              </p:nvSpPr>
              <p:spPr>
                <a:xfrm>
                  <a:off x="304890" y="1365736"/>
                  <a:ext cx="1855667" cy="64646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LKS - Annual Report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2025/2026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B1CC48-028B-3012-20FA-4126FF816DCB}"/>
                  </a:ext>
                </a:extLst>
              </p:cNvPr>
              <p:cNvSpPr txBox="1"/>
              <p:nvPr/>
            </p:nvSpPr>
            <p:spPr>
              <a:xfrm>
                <a:off x="287380" y="1919246"/>
                <a:ext cx="2286630" cy="5680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Key Metrics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Libby – 1803 checkouts by 285 users (67% audio/ 33% </a:t>
                </a:r>
                <a:r>
                  <a:rPr lang="en-GB" sz="1200" dirty="0" err="1"/>
                  <a:t>ebooks</a:t>
                </a:r>
                <a:r>
                  <a:rPr lang="en-GB" sz="1200" dirty="0"/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Repository - 141 records added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45 literature searches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Clinical Guidelines – 60 ratified; guidelines downloaded a total of 136302 times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Training/Induction – 108 session with 1249 staff/students attending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/>
                  <a:t>2026 impact survey</a:t>
                </a:r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FC18A-DBD5-9FC1-CD1E-48B369C0E93F}"/>
                </a:ext>
              </a:extLst>
            </p:cNvPr>
            <p:cNvSpPr txBox="1"/>
            <p:nvPr/>
          </p:nvSpPr>
          <p:spPr>
            <a:xfrm>
              <a:off x="353166" y="621951"/>
              <a:ext cx="2206079" cy="70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Library &amp; Knowledge Services – Jackie McGuire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9D08D-D81C-C111-3348-7932B3C9D45E}"/>
              </a:ext>
            </a:extLst>
          </p:cNvPr>
          <p:cNvSpPr/>
          <p:nvPr/>
        </p:nvSpPr>
        <p:spPr>
          <a:xfrm>
            <a:off x="278255" y="143175"/>
            <a:ext cx="2227741" cy="5814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Education and Training Board Report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F01E2-92DC-5AC7-3407-A539A4E7BC66}"/>
              </a:ext>
            </a:extLst>
          </p:cNvPr>
          <p:cNvSpPr txBox="1"/>
          <p:nvPr/>
        </p:nvSpPr>
        <p:spPr>
          <a:xfrm>
            <a:off x="2771353" y="3260201"/>
            <a:ext cx="8909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Submission of Quality Improvement Framework accreditation documentation and review–June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Libby - Research demand and options for non-fiction </a:t>
            </a:r>
            <a:r>
              <a:rPr lang="en-GB" sz="1200" dirty="0" err="1"/>
              <a:t>ebooks</a:t>
            </a:r>
            <a:r>
              <a:rPr lang="en-GB" sz="1200" dirty="0"/>
              <a:t> on Libby e.g. leadership &amp; coaching.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Clinical Guidelines – proposed move to EOLAS and scoping of Alliance working/sharing.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Pilot new apprenticeship for library assistants as part of developing staff for the future.</a:t>
            </a:r>
          </a:p>
          <a:p>
            <a:r>
              <a:rPr lang="en-GB" sz="1200" b="1" dirty="0"/>
              <a:t>Continual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Increase number of users and usage through promotion including clinical decision tools &amp; literature 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Koha – embed system including inter-library loan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Improve training offer focusing on broadening online resources and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Explore hosting Improvement and Trust Conference Posters to further capture institutional knowledge in the Repository.  </a:t>
            </a:r>
            <a:endParaRPr lang="en-GB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Strengthen collaboration between Trusts in the north-east to meet the library and knowledge services needs of staff &amp;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Improve current awareness offer clinical and non-clinical staff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A514C8-A47A-101F-4944-E69FD264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6" y="4719345"/>
            <a:ext cx="2348053" cy="1756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8AE3248-34FE-31F5-0607-DA0A8FB88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4941"/>
              </p:ext>
            </p:extLst>
          </p:nvPr>
        </p:nvGraphicFramePr>
        <p:xfrm>
          <a:off x="1512917" y="3998422"/>
          <a:ext cx="764770" cy="59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69" imgH="792377" progId="Acrobat.Document.DC">
                  <p:embed/>
                </p:oleObj>
              </mc:Choice>
              <mc:Fallback>
                <p:oleObj name="Acrobat Document" showAsIcon="1" r:id="rId3" imgW="914469" imgH="7923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917" y="3998422"/>
                        <a:ext cx="764770" cy="59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4E1012F-D01A-7488-28C4-98930D710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616"/>
              </p:ext>
            </p:extLst>
          </p:nvPr>
        </p:nvGraphicFramePr>
        <p:xfrm>
          <a:off x="10885045" y="103452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914469" imgH="792377" progId="Package">
                  <p:embed/>
                </p:oleObj>
              </mc:Choice>
              <mc:Fallback>
                <p:oleObj name="Packager Shell Object" showAsIcon="1" r:id="rId5" imgW="914469" imgH="79237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85045" y="103452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3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481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Adobe Acrobat Document</vt:lpstr>
      <vt:lpstr>Package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Dawes Emma (RTF) NHCT</dc:creator>
  <cp:lastModifiedBy>Jackie McGuire (Northumbria Healthcare)</cp:lastModifiedBy>
  <cp:revision>33</cp:revision>
  <dcterms:created xsi:type="dcterms:W3CDTF">2023-10-11T12:01:55Z</dcterms:created>
  <dcterms:modified xsi:type="dcterms:W3CDTF">2026-05-06T12:25:33Z</dcterms:modified>
</cp:coreProperties>
</file>